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3"/>
  </p:notesMasterIdLst>
  <p:handoutMasterIdLst>
    <p:handoutMasterId r:id="rId44"/>
  </p:handoutMasterIdLst>
  <p:sldIdLst>
    <p:sldId id="327" r:id="rId5"/>
    <p:sldId id="330" r:id="rId6"/>
    <p:sldId id="331" r:id="rId7"/>
    <p:sldId id="332" r:id="rId8"/>
    <p:sldId id="298" r:id="rId9"/>
    <p:sldId id="262" r:id="rId10"/>
    <p:sldId id="263" r:id="rId11"/>
    <p:sldId id="284" r:id="rId12"/>
    <p:sldId id="269" r:id="rId13"/>
    <p:sldId id="304" r:id="rId14"/>
    <p:sldId id="305" r:id="rId15"/>
    <p:sldId id="307" r:id="rId16"/>
    <p:sldId id="306" r:id="rId17"/>
    <p:sldId id="308" r:id="rId18"/>
    <p:sldId id="270" r:id="rId19"/>
    <p:sldId id="309" r:id="rId20"/>
    <p:sldId id="310" r:id="rId21"/>
    <p:sldId id="311" r:id="rId22"/>
    <p:sldId id="312" r:id="rId23"/>
    <p:sldId id="314" r:id="rId24"/>
    <p:sldId id="313" r:id="rId25"/>
    <p:sldId id="315" r:id="rId26"/>
    <p:sldId id="316" r:id="rId27"/>
    <p:sldId id="317" r:id="rId28"/>
    <p:sldId id="294" r:id="rId29"/>
    <p:sldId id="296" r:id="rId30"/>
    <p:sldId id="318" r:id="rId31"/>
    <p:sldId id="319" r:id="rId32"/>
    <p:sldId id="321" r:id="rId33"/>
    <p:sldId id="322" r:id="rId34"/>
    <p:sldId id="323" r:id="rId35"/>
    <p:sldId id="324" r:id="rId36"/>
    <p:sldId id="288" r:id="rId37"/>
    <p:sldId id="289" r:id="rId38"/>
    <p:sldId id="320" r:id="rId39"/>
    <p:sldId id="274" r:id="rId40"/>
    <p:sldId id="275" r:id="rId41"/>
    <p:sldId id="329" r:id="rId4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2" d="100"/>
          <a:sy n="62" d="100"/>
        </p:scale>
        <p:origin x="124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Edwin </a:t>
            </a:r>
            <a:r>
              <a:rPr lang="en-US" dirty="0" err="1" smtClean="0">
                <a:solidFill>
                  <a:schemeClr val="bg2"/>
                </a:solidFill>
                <a:latin typeface="Abadi"/>
                <a:ea typeface="SF Pro" pitchFamily="2" charset="0"/>
                <a:cs typeface="SF Pro" pitchFamily="2" charset="0"/>
              </a:rPr>
              <a:t>Omol</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11/12/2023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stretch>
            <a:fillRect/>
          </a:stretch>
        </p:blipFill>
        <p:spPr>
          <a:xfrm>
            <a:off x="770011" y="1227448"/>
            <a:ext cx="11272172" cy="5483318"/>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433953" y="1208868"/>
            <a:ext cx="10851658" cy="5424407"/>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433953" y="1087699"/>
            <a:ext cx="11298264" cy="5576572"/>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0" y="1099171"/>
            <a:ext cx="10931209" cy="5565100"/>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464949" y="1087699"/>
            <a:ext cx="10993023" cy="5545576"/>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p:cNvPicPr>
            <a:picLocks noChangeAspect="1"/>
          </p:cNvPicPr>
          <p:nvPr/>
        </p:nvPicPr>
        <p:blipFill>
          <a:blip r:embed="rId3"/>
          <a:stretch>
            <a:fillRect/>
          </a:stretch>
        </p:blipFill>
        <p:spPr>
          <a:xfrm>
            <a:off x="1983783" y="1363851"/>
            <a:ext cx="5765370" cy="3859078"/>
          </a:xfrm>
          <a:prstGeom prst="rect">
            <a:avLst/>
          </a:prstGeom>
        </p:spPr>
      </p:pic>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p:cNvPicPr>
            <a:picLocks noChangeAspect="1"/>
          </p:cNvPicPr>
          <p:nvPr/>
        </p:nvPicPr>
        <p:blipFill>
          <a:blip r:embed="rId3"/>
          <a:stretch>
            <a:fillRect/>
          </a:stretch>
        </p:blipFill>
        <p:spPr>
          <a:xfrm>
            <a:off x="770011" y="1301857"/>
            <a:ext cx="10515600" cy="4723715"/>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p:cNvPicPr>
            <a:picLocks noChangeAspect="1"/>
          </p:cNvPicPr>
          <p:nvPr/>
        </p:nvPicPr>
        <p:blipFill>
          <a:blip r:embed="rId3"/>
          <a:stretch>
            <a:fillRect/>
          </a:stretch>
        </p:blipFill>
        <p:spPr>
          <a:xfrm>
            <a:off x="770011" y="1379349"/>
            <a:ext cx="10515600" cy="3859078"/>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201478" y="1518834"/>
            <a:ext cx="11778711" cy="3766088"/>
          </a:xfrm>
          <a:prstGeom prst="rect">
            <a:avLst/>
          </a:prstGeom>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883403" y="1317356"/>
            <a:ext cx="10574569" cy="4401519"/>
          </a:xfrm>
          <a:prstGeom prst="rect">
            <a:avLst/>
          </a:prstGeom>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stretch>
            <a:fillRect/>
          </a:stretch>
        </p:blipFill>
        <p:spPr>
          <a:xfrm>
            <a:off x="770011" y="1441342"/>
            <a:ext cx="10515600" cy="4045057"/>
          </a:xfrm>
          <a:prstGeom prst="rect">
            <a:avLst/>
          </a:prstGeom>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770011" y="1580827"/>
            <a:ext cx="10515599" cy="3177153"/>
          </a:xfrm>
          <a:prstGeom prst="rect">
            <a:avLst/>
          </a:prstGeom>
        </p:spPr>
      </p:pic>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770010" y="1557076"/>
            <a:ext cx="10687961" cy="4688741"/>
          </a:xfrm>
          <a:prstGeom prst="rect">
            <a:avLst/>
          </a:prstGeom>
        </p:spPr>
      </p:pic>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770011" y="1487837"/>
            <a:ext cx="10515599" cy="4138048"/>
          </a:xfrm>
          <a:prstGeom prst="rect">
            <a:avLst/>
          </a:prstGeom>
        </p:spPr>
      </p:pic>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stretch>
            <a:fillRect/>
          </a:stretch>
        </p:blipFill>
        <p:spPr>
          <a:xfrm>
            <a:off x="770011" y="1247470"/>
            <a:ext cx="10946708" cy="4967350"/>
          </a:xfrm>
          <a:prstGeom prst="rect">
            <a:avLst/>
          </a:prstGeom>
        </p:spPr>
      </p:pic>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185980"/>
            <a:ext cx="10515600" cy="108488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a:t>
            </a:r>
            <a:r>
              <a:rPr lang="en-GB" dirty="0" err="1" smtClean="0">
                <a:solidFill>
                  <a:srgbClr val="0B49CB"/>
                </a:solidFill>
                <a:latin typeface="Abadi"/>
              </a:rPr>
              <a:t>olium</a:t>
            </a:r>
            <a:r>
              <a:rPr lang="en-GB" dirty="0" smtClean="0">
                <a:solidFill>
                  <a:srgbClr val="0B49CB"/>
                </a:solidFill>
                <a:latin typeface="Abadi"/>
              </a:rPr>
              <a:t> </a:t>
            </a:r>
            <a:r>
              <a:rPr lang="en-GB" dirty="0">
                <a:solidFill>
                  <a:srgbClr val="0B49CB"/>
                </a:solidFill>
                <a:latin typeface="Abadi"/>
              </a:rPr>
              <a:t>Map object, with an initial </a:t>
            </a:r>
            <a:r>
              <a:rPr lang="en-GB" dirty="0" err="1" smtClean="0">
                <a:solidFill>
                  <a:srgbClr val="0B49CB"/>
                </a:solidFill>
                <a:latin typeface="Abadi"/>
              </a:rPr>
              <a:t>center</a:t>
            </a:r>
            <a:r>
              <a:rPr lang="en-GB" dirty="0" smtClean="0">
                <a:solidFill>
                  <a:srgbClr val="0B49CB"/>
                </a:solidFill>
                <a:latin typeface="Abadi"/>
              </a:rPr>
              <a:t>-NASA </a:t>
            </a:r>
            <a:r>
              <a:rPr lang="en-GB" dirty="0">
                <a:solidFill>
                  <a:srgbClr val="0B49CB"/>
                </a:solidFill>
                <a:latin typeface="Abadi"/>
              </a:rPr>
              <a:t>Johnson Space </a:t>
            </a:r>
            <a:r>
              <a:rPr lang="en-GB" dirty="0" err="1">
                <a:solidFill>
                  <a:srgbClr val="0B49CB"/>
                </a:solidFill>
                <a:latin typeface="Abadi"/>
              </a:rPr>
              <a:t>Center</a:t>
            </a:r>
            <a:r>
              <a:rPr lang="en-GB" dirty="0">
                <a:solidFill>
                  <a:srgbClr val="0B49CB"/>
                </a:solidFill>
                <a:latin typeface="Abadi"/>
              </a:rPr>
              <a:t> at Houston, </a:t>
            </a:r>
            <a:r>
              <a:rPr lang="en-GB" dirty="0" smtClean="0">
                <a:solidFill>
                  <a:srgbClr val="0B49CB"/>
                </a:solidFill>
                <a:latin typeface="Abadi"/>
              </a:rPr>
              <a:t>Texas</a:t>
            </a:r>
            <a:endParaRPr lang="en-US" dirty="0">
              <a:solidFill>
                <a:srgbClr val="0B49CB"/>
              </a:solidFill>
              <a:latin typeface="Abadi"/>
            </a:endParaRPr>
          </a:p>
        </p:txBody>
      </p:sp>
      <p:pic>
        <p:nvPicPr>
          <p:cNvPr id="4" name="Picture 3"/>
          <p:cNvPicPr>
            <a:picLocks noChangeAspect="1"/>
          </p:cNvPicPr>
          <p:nvPr/>
        </p:nvPicPr>
        <p:blipFill>
          <a:blip r:embed="rId3"/>
          <a:stretch>
            <a:fillRect/>
          </a:stretch>
        </p:blipFill>
        <p:spPr>
          <a:xfrm>
            <a:off x="1363851" y="1461813"/>
            <a:ext cx="9921759" cy="4563760"/>
          </a:xfrm>
          <a:prstGeom prst="rect">
            <a:avLst/>
          </a:prstGeom>
        </p:spPr>
      </p:pic>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a:t>
            </a:r>
            <a:r>
              <a:rPr lang="en-US" dirty="0">
                <a:solidFill>
                  <a:srgbClr val="0B49CB"/>
                </a:solidFill>
                <a:latin typeface="Abadi"/>
              </a:rPr>
              <a:t>Map </a:t>
            </a:r>
            <a:r>
              <a:rPr lang="en-US" dirty="0">
                <a:solidFill>
                  <a:srgbClr val="0B49CB"/>
                </a:solidFill>
                <a:latin typeface="Abadi"/>
              </a:rPr>
              <a:t>with </a:t>
            </a:r>
            <a:r>
              <a:rPr lang="en-US" dirty="0" err="1">
                <a:solidFill>
                  <a:srgbClr val="0B49CB"/>
                </a:solidFill>
                <a:latin typeface="Abadi"/>
              </a:rPr>
              <a:t>folium.Circle</a:t>
            </a:r>
            <a:r>
              <a:rPr lang="en-US" dirty="0">
                <a:solidFill>
                  <a:srgbClr val="0B49CB"/>
                </a:solidFill>
                <a:latin typeface="Abadi"/>
              </a:rPr>
              <a:t> and </a:t>
            </a:r>
            <a:r>
              <a:rPr lang="en-US" dirty="0" err="1" smtClean="0">
                <a:solidFill>
                  <a:srgbClr val="0B49CB"/>
                </a:solidFill>
                <a:latin typeface="Abadi"/>
              </a:rPr>
              <a:t>folium.Marker</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945398" y="1514208"/>
            <a:ext cx="10512574" cy="5088070"/>
          </a:xfrm>
          <a:prstGeom prst="rect">
            <a:avLst/>
          </a:prstGeom>
        </p:spPr>
      </p:pic>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Folium </a:t>
            </a:r>
            <a:r>
              <a:rPr lang="en-US" dirty="0">
                <a:solidFill>
                  <a:srgbClr val="0B49CB"/>
                </a:solidFill>
                <a:latin typeface="Abadi"/>
              </a:rPr>
              <a:t>Map </a:t>
            </a:r>
            <a:r>
              <a:rPr lang="en-US" dirty="0">
                <a:solidFill>
                  <a:srgbClr val="0B49CB"/>
                </a:solidFill>
                <a:latin typeface="Abadi"/>
              </a:rPr>
              <a:t> </a:t>
            </a:r>
            <a:r>
              <a:rPr lang="en-US" dirty="0" err="1">
                <a:solidFill>
                  <a:srgbClr val="0B49CB"/>
                </a:solidFill>
                <a:latin typeface="Abadi"/>
              </a:rPr>
              <a:t>launch_sites</a:t>
            </a:r>
            <a:r>
              <a:rPr lang="en-US" dirty="0">
                <a:solidFill>
                  <a:srgbClr val="0B49CB"/>
                </a:solidFill>
                <a:latin typeface="Abadi"/>
              </a:rPr>
              <a:t> </a:t>
            </a:r>
            <a:r>
              <a:rPr lang="en-US" dirty="0" err="1" smtClean="0">
                <a:solidFill>
                  <a:srgbClr val="0B49CB"/>
                </a:solidFill>
                <a:latin typeface="Abadi"/>
              </a:rPr>
              <a:t>dataframe</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770011" y="1480865"/>
            <a:ext cx="10515599" cy="4702959"/>
          </a:xfrm>
          <a:prstGeom prst="rect">
            <a:avLst/>
          </a:prstGeom>
        </p:spPr>
      </p:pic>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286360"/>
            <a:ext cx="10499069" cy="413472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dirty="0" smtClean="0">
                <a:latin typeface="Abadi" panose="020B0604020104020204"/>
                <a:ea typeface="Tahoma" panose="020B0604030504040204" pitchFamily="34" charset="0"/>
                <a:cs typeface="Tahoma" panose="020B0604030504040204" pitchFamily="34" charset="0"/>
              </a:rPr>
              <a:t>The aim of this project is to  Analyze </a:t>
            </a:r>
            <a:r>
              <a:rPr lang="en-US" sz="2000" dirty="0" err="1">
                <a:latin typeface="Abadi" panose="020B0604020104020204"/>
                <a:ea typeface="Tahoma" panose="020B0604030504040204" pitchFamily="34" charset="0"/>
                <a:cs typeface="Tahoma" panose="020B0604030504040204" pitchFamily="34" charset="0"/>
              </a:rPr>
              <a:t>SpaceX</a:t>
            </a:r>
            <a:r>
              <a:rPr lang="en-US" sz="2000" dirty="0">
                <a:latin typeface="Abadi" panose="020B0604020104020204"/>
                <a:ea typeface="Tahoma" panose="020B0604030504040204" pitchFamily="34" charset="0"/>
                <a:cs typeface="Tahoma" panose="020B0604030504040204" pitchFamily="34" charset="0"/>
              </a:rPr>
              <a:t> launch data to predict rocket landing attempts based on various factors</a:t>
            </a:r>
            <a:r>
              <a:rPr lang="en-US" sz="2000" dirty="0" smtClean="0">
                <a:latin typeface="Abadi" panose="020B0604020104020204"/>
                <a:ea typeface="Tahoma" panose="020B0604030504040204" pitchFamily="34" charset="0"/>
                <a:cs typeface="Tahoma" panose="020B0604030504040204" pitchFamily="34" charset="0"/>
              </a:rPr>
              <a:t>. The data herein was collected using </a:t>
            </a:r>
            <a:r>
              <a:rPr lang="en-US" sz="2000" dirty="0" err="1" smtClean="0">
                <a:latin typeface="Abadi" panose="020B0604020104020204"/>
                <a:ea typeface="Tahoma" panose="020B0604030504040204" pitchFamily="34" charset="0"/>
                <a:cs typeface="Tahoma" panose="020B0604030504040204" pitchFamily="34" charset="0"/>
              </a:rPr>
              <a:t>SpaceX</a:t>
            </a:r>
            <a:r>
              <a:rPr lang="en-US" sz="2000" dirty="0" smtClean="0">
                <a:latin typeface="Abadi" panose="020B0604020104020204"/>
                <a:ea typeface="Tahoma" panose="020B0604030504040204" pitchFamily="34" charset="0"/>
                <a:cs typeface="Tahoma" panose="020B0604030504040204" pitchFamily="34" charset="0"/>
              </a:rPr>
              <a:t> </a:t>
            </a:r>
            <a:r>
              <a:rPr lang="en-US" sz="2000" dirty="0">
                <a:latin typeface="Abadi" panose="020B0604020104020204"/>
                <a:ea typeface="Tahoma" panose="020B0604030504040204" pitchFamily="34" charset="0"/>
                <a:cs typeface="Tahoma" panose="020B0604030504040204" pitchFamily="34" charset="0"/>
              </a:rPr>
              <a:t>REST API (/launches/past</a:t>
            </a:r>
            <a:r>
              <a:rPr lang="en-US" sz="2000" dirty="0" smtClean="0">
                <a:latin typeface="Abadi" panose="020B0604020104020204"/>
                <a:ea typeface="Tahoma" panose="020B0604030504040204" pitchFamily="34" charset="0"/>
                <a:cs typeface="Tahoma" panose="020B0604030504040204" pitchFamily="34" charset="0"/>
              </a:rPr>
              <a:t>) and Web </a:t>
            </a:r>
            <a:r>
              <a:rPr lang="en-US" sz="2000" dirty="0">
                <a:latin typeface="Abadi" panose="020B0604020104020204"/>
                <a:ea typeface="Tahoma" panose="020B0604030504040204" pitchFamily="34" charset="0"/>
                <a:cs typeface="Tahoma" panose="020B0604030504040204" pitchFamily="34" charset="0"/>
              </a:rPr>
              <a:t>scraping Wiki pages (Falcon 9 launch records</a:t>
            </a:r>
            <a:r>
              <a:rPr lang="en-US" sz="2000" dirty="0" smtClean="0">
                <a:latin typeface="Abadi" panose="020B0604020104020204"/>
                <a:ea typeface="Tahoma" panose="020B0604030504040204" pitchFamily="34" charset="0"/>
                <a:cs typeface="Tahoma" panose="020B0604030504040204" pitchFamily="34" charset="0"/>
              </a:rPr>
              <a:t>). Data processing included: JSON </a:t>
            </a:r>
            <a:r>
              <a:rPr lang="en-US" sz="2000" dirty="0">
                <a:latin typeface="Abadi" panose="020B0604020104020204"/>
                <a:ea typeface="Tahoma" panose="020B0604030504040204" pitchFamily="34" charset="0"/>
                <a:cs typeface="Tahoma" panose="020B0604030504040204" pitchFamily="34" charset="0"/>
              </a:rPr>
              <a:t>normalization using </a:t>
            </a:r>
            <a:r>
              <a:rPr lang="en-US" sz="2000" dirty="0" err="1" smtClean="0">
                <a:latin typeface="Abadi" panose="020B0604020104020204"/>
                <a:ea typeface="Tahoma" panose="020B0604030504040204" pitchFamily="34" charset="0"/>
                <a:cs typeface="Tahoma" panose="020B0604030504040204" pitchFamily="34" charset="0"/>
              </a:rPr>
              <a:t>json_normalize</a:t>
            </a:r>
            <a:r>
              <a:rPr lang="en-US" sz="2000" dirty="0" smtClean="0">
                <a:latin typeface="Abadi" panose="020B0604020104020204"/>
                <a:ea typeface="Tahoma" panose="020B0604030504040204" pitchFamily="34" charset="0"/>
                <a:cs typeface="Tahoma" panose="020B0604030504040204" pitchFamily="34" charset="0"/>
              </a:rPr>
              <a:t>, Functions </a:t>
            </a:r>
            <a:r>
              <a:rPr lang="en-US" sz="2000" dirty="0">
                <a:latin typeface="Abadi" panose="020B0604020104020204"/>
                <a:ea typeface="Tahoma" panose="020B0604030504040204" pitchFamily="34" charset="0"/>
                <a:cs typeface="Tahoma" panose="020B0604030504040204" pitchFamily="34" charset="0"/>
              </a:rPr>
              <a:t>for booster, </a:t>
            </a:r>
            <a:r>
              <a:rPr lang="en-US" sz="2000" dirty="0" err="1">
                <a:latin typeface="Abadi" panose="020B0604020104020204"/>
                <a:ea typeface="Tahoma" panose="020B0604030504040204" pitchFamily="34" charset="0"/>
                <a:cs typeface="Tahoma" panose="020B0604030504040204" pitchFamily="34" charset="0"/>
              </a:rPr>
              <a:t>launchpad</a:t>
            </a:r>
            <a:r>
              <a:rPr lang="en-US" sz="2000" dirty="0">
                <a:latin typeface="Abadi" panose="020B0604020104020204"/>
                <a:ea typeface="Tahoma" panose="020B0604030504040204" pitchFamily="34" charset="0"/>
                <a:cs typeface="Tahoma" panose="020B0604030504040204" pitchFamily="34" charset="0"/>
              </a:rPr>
              <a:t>, payload, and core data </a:t>
            </a:r>
            <a:r>
              <a:rPr lang="en-US" sz="2000" dirty="0" smtClean="0">
                <a:latin typeface="Abadi" panose="020B0604020104020204"/>
                <a:ea typeface="Tahoma" panose="020B0604030504040204" pitchFamily="34" charset="0"/>
                <a:cs typeface="Tahoma" panose="020B0604030504040204" pitchFamily="34" charset="0"/>
              </a:rPr>
              <a:t>extraction. Data filtering entailed Selective </a:t>
            </a:r>
            <a:r>
              <a:rPr lang="en-US" sz="2000" dirty="0">
                <a:latin typeface="Abadi" panose="020B0604020104020204"/>
                <a:ea typeface="Tahoma" panose="020B0604030504040204" pitchFamily="34" charset="0"/>
                <a:cs typeface="Tahoma" panose="020B0604030504040204" pitchFamily="34" charset="0"/>
              </a:rPr>
              <a:t>sampling to retain Falcon 9 </a:t>
            </a:r>
            <a:r>
              <a:rPr lang="en-US" sz="2000" dirty="0" smtClean="0">
                <a:latin typeface="Abadi" panose="020B0604020104020204"/>
                <a:ea typeface="Tahoma" panose="020B0604030504040204" pitchFamily="34" charset="0"/>
                <a:cs typeface="Tahoma" panose="020B0604030504040204" pitchFamily="34" charset="0"/>
              </a:rPr>
              <a:t>launches and Handling </a:t>
            </a:r>
            <a:r>
              <a:rPr lang="en-US" sz="2000" dirty="0">
                <a:latin typeface="Abadi" panose="020B0604020104020204"/>
                <a:ea typeface="Tahoma" panose="020B0604030504040204" pitchFamily="34" charset="0"/>
                <a:cs typeface="Tahoma" panose="020B0604030504040204" pitchFamily="34" charset="0"/>
              </a:rPr>
              <a:t>Null </a:t>
            </a:r>
            <a:r>
              <a:rPr lang="en-US" sz="2000" dirty="0" smtClean="0">
                <a:latin typeface="Abadi" panose="020B0604020104020204"/>
                <a:ea typeface="Tahoma" panose="020B0604030504040204" pitchFamily="34" charset="0"/>
                <a:cs typeface="Tahoma" panose="020B0604030504040204" pitchFamily="34" charset="0"/>
              </a:rPr>
              <a:t>Values included  Calculate </a:t>
            </a:r>
            <a:r>
              <a:rPr lang="en-US" sz="2000" dirty="0">
                <a:latin typeface="Abadi" panose="020B0604020104020204"/>
                <a:ea typeface="Tahoma" panose="020B0604030504040204" pitchFamily="34" charset="0"/>
                <a:cs typeface="Tahoma" panose="020B0604030504040204" pitchFamily="34" charset="0"/>
              </a:rPr>
              <a:t>mean of '</a:t>
            </a:r>
            <a:r>
              <a:rPr lang="en-US" sz="2000" dirty="0" err="1">
                <a:latin typeface="Abadi" panose="020B0604020104020204"/>
                <a:ea typeface="Tahoma" panose="020B0604030504040204" pitchFamily="34" charset="0"/>
                <a:cs typeface="Tahoma" panose="020B0604030504040204" pitchFamily="34" charset="0"/>
              </a:rPr>
              <a:t>PayloadMass</a:t>
            </a:r>
            <a:r>
              <a:rPr lang="en-US" sz="2000" dirty="0">
                <a:latin typeface="Abadi" panose="020B0604020104020204"/>
                <a:ea typeface="Tahoma" panose="020B0604030504040204" pitchFamily="34" charset="0"/>
                <a:cs typeface="Tahoma" panose="020B0604030504040204" pitchFamily="34" charset="0"/>
              </a:rPr>
              <a:t>' to replace null </a:t>
            </a:r>
            <a:r>
              <a:rPr lang="en-US" sz="2000" dirty="0" smtClean="0">
                <a:latin typeface="Abadi" panose="020B0604020104020204"/>
                <a:ea typeface="Tahoma" panose="020B0604030504040204" pitchFamily="34" charset="0"/>
                <a:cs typeface="Tahoma" panose="020B0604030504040204" pitchFamily="34" charset="0"/>
              </a:rPr>
              <a:t>values, Retain </a:t>
            </a:r>
            <a:r>
              <a:rPr lang="en-US" sz="2000" dirty="0">
                <a:latin typeface="Abadi" panose="020B0604020104020204"/>
                <a:ea typeface="Tahoma" panose="020B0604030504040204" pitchFamily="34" charset="0"/>
                <a:cs typeface="Tahoma" panose="020B0604030504040204" pitchFamily="34" charset="0"/>
              </a:rPr>
              <a:t>null values in '</a:t>
            </a:r>
            <a:r>
              <a:rPr lang="en-US" sz="2000" dirty="0" err="1">
                <a:latin typeface="Abadi" panose="020B0604020104020204"/>
                <a:ea typeface="Tahoma" panose="020B0604030504040204" pitchFamily="34" charset="0"/>
                <a:cs typeface="Tahoma" panose="020B0604030504040204" pitchFamily="34" charset="0"/>
              </a:rPr>
              <a:t>LandingPad</a:t>
            </a:r>
            <a:r>
              <a:rPr lang="en-US" sz="2000" dirty="0">
                <a:latin typeface="Abadi" panose="020B0604020104020204"/>
                <a:ea typeface="Tahoma" panose="020B0604030504040204" pitchFamily="34" charset="0"/>
                <a:cs typeface="Tahoma" panose="020B0604030504040204" pitchFamily="34" charset="0"/>
              </a:rPr>
              <a:t>' for one-hot </a:t>
            </a:r>
            <a:r>
              <a:rPr lang="en-US" sz="2000" dirty="0" smtClean="0">
                <a:latin typeface="Abadi" panose="020B0604020104020204"/>
                <a:ea typeface="Tahoma" panose="020B0604030504040204" pitchFamily="34" charset="0"/>
                <a:cs typeface="Tahoma" panose="020B0604030504040204" pitchFamily="34" charset="0"/>
              </a:rPr>
              <a:t>encoding. In Conclusion Clean </a:t>
            </a:r>
            <a:r>
              <a:rPr lang="en-US" sz="2000" dirty="0">
                <a:latin typeface="Abadi" panose="020B0604020104020204"/>
                <a:ea typeface="Tahoma" panose="020B0604030504040204" pitchFamily="34" charset="0"/>
                <a:cs typeface="Tahoma" panose="020B0604030504040204" pitchFamily="34" charset="0"/>
              </a:rPr>
              <a:t>dataset for visualization and analysis, providing insights into </a:t>
            </a:r>
            <a:r>
              <a:rPr lang="en-US" sz="2000" dirty="0" err="1">
                <a:latin typeface="Abadi" panose="020B0604020104020204"/>
                <a:ea typeface="Tahoma" panose="020B0604030504040204" pitchFamily="34" charset="0"/>
                <a:cs typeface="Tahoma" panose="020B0604030504040204" pitchFamily="34" charset="0"/>
              </a:rPr>
              <a:t>SpaceX</a:t>
            </a:r>
            <a:r>
              <a:rPr lang="en-US" sz="2000" dirty="0">
                <a:latin typeface="Abadi" panose="020B0604020104020204"/>
                <a:ea typeface="Tahoma" panose="020B0604030504040204" pitchFamily="34" charset="0"/>
                <a:cs typeface="Tahoma" panose="020B0604030504040204" pitchFamily="34" charset="0"/>
              </a:rPr>
              <a:t> launch patterns and influencing factors. </a:t>
            </a:r>
            <a:r>
              <a:rPr lang="en-US" sz="2000" dirty="0">
                <a:latin typeface="Abadi" panose="020B0604020104020204"/>
                <a:ea typeface="Tahoma" panose="020B0604030504040204" pitchFamily="34" charset="0"/>
                <a:cs typeface="Tahoma" panose="020B0604030504040204" pitchFamily="34" charset="0"/>
              </a:rPr>
              <a:t>Reliable handling of null values ensures data integrity for further analysis and </a:t>
            </a:r>
            <a:r>
              <a:rPr lang="en-US" sz="2000" dirty="0" smtClean="0">
                <a:latin typeface="Abadi" panose="020B0604020104020204"/>
                <a:ea typeface="Tahoma" panose="020B0604030504040204" pitchFamily="34" charset="0"/>
                <a:cs typeface="Tahoma" panose="020B0604030504040204" pitchFamily="34" charset="0"/>
              </a:rPr>
              <a:t>modeling.</a:t>
            </a:r>
            <a:endParaRPr lang="en-US" sz="2000" dirty="0">
              <a:latin typeface="Abadi" panose="020B0604020104020204"/>
              <a:ea typeface="Tahoma" panose="020B0604030504040204" pitchFamily="34" charset="0"/>
              <a:cs typeface="Tahoma" panose="020B060403050404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883403" y="1394848"/>
            <a:ext cx="10135892" cy="4881966"/>
          </a:xfrm>
          <a:prstGeom prst="rect">
            <a:avLst/>
          </a:prstGeom>
        </p:spPr>
      </p:pic>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1666783" y="1317356"/>
            <a:ext cx="6810790" cy="5109855"/>
          </a:xfrm>
          <a:prstGeom prst="rect">
            <a:avLst/>
          </a:prstGeom>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01858"/>
            <a:ext cx="11086192" cy="4924534"/>
          </a:xfrm>
          <a:prstGeom prst="rect">
            <a:avLst/>
          </a:prstGeom>
        </p:spPr>
        <p:txBody>
          <a:bodyPr>
            <a:normAutofit/>
          </a:bodyPr>
          <a:lstStyle/>
          <a:p>
            <a:pPr marL="0" indent="0" algn="just">
              <a:lnSpc>
                <a:spcPct val="100000"/>
              </a:lnSpc>
              <a:spcBef>
                <a:spcPts val="1400"/>
              </a:spcBef>
              <a:buNone/>
            </a:pPr>
            <a:r>
              <a:rPr lang="en-GB" sz="2200" dirty="0">
                <a:solidFill>
                  <a:schemeClr val="accent3">
                    <a:lumMod val="25000"/>
                  </a:schemeClr>
                </a:solidFill>
                <a:latin typeface="Abadi" panose="020B0604020104020204" pitchFamily="34" charset="0"/>
              </a:rPr>
              <a:t>In conclusion, the </a:t>
            </a:r>
            <a:r>
              <a:rPr lang="en-GB" sz="2200" dirty="0" err="1">
                <a:solidFill>
                  <a:schemeClr val="accent3">
                    <a:lumMod val="25000"/>
                  </a:schemeClr>
                </a:solidFill>
                <a:latin typeface="Abadi" panose="020B0604020104020204" pitchFamily="34" charset="0"/>
              </a:rPr>
              <a:t>SpaceX</a:t>
            </a:r>
            <a:r>
              <a:rPr lang="en-GB" sz="2200" dirty="0">
                <a:solidFill>
                  <a:schemeClr val="accent3">
                    <a:lumMod val="25000"/>
                  </a:schemeClr>
                </a:solidFill>
                <a:latin typeface="Abadi" panose="020B0604020104020204" pitchFamily="34" charset="0"/>
              </a:rPr>
              <a:t> Launch Data Analysis project successfully navigated the intricacies of collecting, wrangling, and </a:t>
            </a:r>
            <a:r>
              <a:rPr lang="en-GB" sz="2200" dirty="0" err="1">
                <a:solidFill>
                  <a:schemeClr val="accent3">
                    <a:lumMod val="25000"/>
                  </a:schemeClr>
                </a:solidFill>
                <a:latin typeface="Abadi" panose="020B0604020104020204" pitchFamily="34" charset="0"/>
              </a:rPr>
              <a:t>analyzing</a:t>
            </a:r>
            <a:r>
              <a:rPr lang="en-GB" sz="2200" dirty="0">
                <a:solidFill>
                  <a:schemeClr val="accent3">
                    <a:lumMod val="25000"/>
                  </a:schemeClr>
                </a:solidFill>
                <a:latin typeface="Abadi" panose="020B0604020104020204" pitchFamily="34" charset="0"/>
              </a:rPr>
              <a:t> diverse datasets to derive valuable insights into the complex realm of rocket launches. Through a meticulous data collection process, we harnessed the power of the </a:t>
            </a:r>
            <a:r>
              <a:rPr lang="en-GB" sz="2200" dirty="0" err="1">
                <a:solidFill>
                  <a:schemeClr val="accent3">
                    <a:lumMod val="25000"/>
                  </a:schemeClr>
                </a:solidFill>
                <a:latin typeface="Abadi" panose="020B0604020104020204" pitchFamily="34" charset="0"/>
              </a:rPr>
              <a:t>SpaceX</a:t>
            </a:r>
            <a:r>
              <a:rPr lang="en-GB" sz="2200" dirty="0">
                <a:solidFill>
                  <a:schemeClr val="accent3">
                    <a:lumMod val="25000"/>
                  </a:schemeClr>
                </a:solidFill>
                <a:latin typeface="Abadi" panose="020B0604020104020204" pitchFamily="34" charset="0"/>
              </a:rPr>
              <a:t> REST API and web scraping techniques to compile a comprehensive dataset. The systematic data wrangling methodologies, including JSON normalization and specialized functions, ensured the refinement and harmonization of the dataset. Exploratory Data Analysis (EDA) using visualization and SQL uncovered nuanced patterns, providing a foundation for further analyses. Interactive visual analytics with Folium and </a:t>
            </a:r>
            <a:r>
              <a:rPr lang="en-GB" sz="2200" dirty="0" err="1">
                <a:solidFill>
                  <a:schemeClr val="accent3">
                    <a:lumMod val="25000"/>
                  </a:schemeClr>
                </a:solidFill>
                <a:latin typeface="Abadi" panose="020B0604020104020204" pitchFamily="34" charset="0"/>
              </a:rPr>
              <a:t>Plotly</a:t>
            </a:r>
            <a:r>
              <a:rPr lang="en-GB" sz="2200" dirty="0">
                <a:solidFill>
                  <a:schemeClr val="accent3">
                    <a:lumMod val="25000"/>
                  </a:schemeClr>
                </a:solidFill>
                <a:latin typeface="Abadi" panose="020B0604020104020204" pitchFamily="34" charset="0"/>
              </a:rPr>
              <a:t> Dash enhanced our understanding of </a:t>
            </a:r>
            <a:r>
              <a:rPr lang="en-GB" sz="2200" dirty="0" err="1">
                <a:solidFill>
                  <a:schemeClr val="accent3">
                    <a:lumMod val="25000"/>
                  </a:schemeClr>
                </a:solidFill>
                <a:latin typeface="Abadi" panose="020B0604020104020204" pitchFamily="34" charset="0"/>
              </a:rPr>
              <a:t>SpaceX</a:t>
            </a:r>
            <a:r>
              <a:rPr lang="en-GB" sz="2200" dirty="0">
                <a:solidFill>
                  <a:schemeClr val="accent3">
                    <a:lumMod val="25000"/>
                  </a:schemeClr>
                </a:solidFill>
                <a:latin typeface="Abadi" panose="020B0604020104020204" pitchFamily="34" charset="0"/>
              </a:rPr>
              <a:t> launch patterns. The implementation of classification models in predictive analysis allowed us to make informed predictions about rocket landing attempts. The project's robust methodology, from data collection to predictive </a:t>
            </a:r>
            <a:r>
              <a:rPr lang="en-GB" sz="2200" dirty="0" err="1">
                <a:solidFill>
                  <a:schemeClr val="accent3">
                    <a:lumMod val="25000"/>
                  </a:schemeClr>
                </a:solidFill>
                <a:latin typeface="Abadi" panose="020B0604020104020204" pitchFamily="34" charset="0"/>
              </a:rPr>
              <a:t>modeling</a:t>
            </a:r>
            <a:r>
              <a:rPr lang="en-GB" sz="2200" dirty="0">
                <a:solidFill>
                  <a:schemeClr val="accent3">
                    <a:lumMod val="25000"/>
                  </a:schemeClr>
                </a:solidFill>
                <a:latin typeface="Abadi" panose="020B0604020104020204" pitchFamily="34" charset="0"/>
              </a:rPr>
              <a:t>, facilitated a thorough examination of </a:t>
            </a:r>
            <a:r>
              <a:rPr lang="en-GB" sz="2200" dirty="0" err="1">
                <a:solidFill>
                  <a:schemeClr val="accent3">
                    <a:lumMod val="25000"/>
                  </a:schemeClr>
                </a:solidFill>
                <a:latin typeface="Abadi" panose="020B0604020104020204" pitchFamily="34" charset="0"/>
              </a:rPr>
              <a:t>SpaceX</a:t>
            </a:r>
            <a:r>
              <a:rPr lang="en-GB" sz="2200" dirty="0">
                <a:solidFill>
                  <a:schemeClr val="accent3">
                    <a:lumMod val="25000"/>
                  </a:schemeClr>
                </a:solidFill>
                <a:latin typeface="Abadi" panose="020B0604020104020204" pitchFamily="34" charset="0"/>
              </a:rPr>
              <a:t> launch data, contributing valuable insights to the broader understanding of space exploration dynamics.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087699"/>
            <a:ext cx="10515600" cy="5123161"/>
          </a:xfrm>
          <a:prstGeom prst="rect">
            <a:avLst/>
          </a:prstGeom>
        </p:spPr>
        <p:txBody>
          <a:bodyPr>
            <a:normAutofit fontScale="25000" lnSpcReduction="20000"/>
          </a:bodyPr>
          <a:lstStyle/>
          <a:p>
            <a:pPr>
              <a:lnSpc>
                <a:spcPct val="120000"/>
              </a:lnSpc>
              <a:spcBef>
                <a:spcPts val="1400"/>
              </a:spcBef>
            </a:pPr>
            <a:r>
              <a:rPr lang="en-GB" dirty="0"/>
              <a:t>import requests</a:t>
            </a:r>
          </a:p>
          <a:p>
            <a:pPr>
              <a:lnSpc>
                <a:spcPct val="120000"/>
              </a:lnSpc>
              <a:spcBef>
                <a:spcPts val="1400"/>
              </a:spcBef>
            </a:pPr>
            <a:r>
              <a:rPr lang="en-GB" dirty="0"/>
              <a:t>from bs4 import </a:t>
            </a:r>
            <a:r>
              <a:rPr lang="en-GB" dirty="0" err="1"/>
              <a:t>BeautifulSoup</a:t>
            </a:r>
            <a:endParaRPr lang="en-GB" dirty="0"/>
          </a:p>
          <a:p>
            <a:pPr>
              <a:lnSpc>
                <a:spcPct val="120000"/>
              </a:lnSpc>
              <a:spcBef>
                <a:spcPts val="1400"/>
              </a:spcBef>
            </a:pPr>
            <a:r>
              <a:rPr lang="en-GB" dirty="0"/>
              <a:t>import pandas as </a:t>
            </a:r>
            <a:r>
              <a:rPr lang="en-GB" dirty="0" err="1"/>
              <a:t>pd</a:t>
            </a:r>
            <a:endParaRPr lang="en-GB" dirty="0"/>
          </a:p>
          <a:p>
            <a:pPr>
              <a:lnSpc>
                <a:spcPct val="120000"/>
              </a:lnSpc>
              <a:spcBef>
                <a:spcPts val="1400"/>
              </a:spcBef>
            </a:pPr>
            <a:r>
              <a:rPr lang="en-GB" dirty="0" err="1" smtClean="0"/>
              <a:t>static_url</a:t>
            </a:r>
            <a:r>
              <a:rPr lang="en-GB" dirty="0" smtClean="0"/>
              <a:t> </a:t>
            </a:r>
            <a:r>
              <a:rPr lang="en-GB" dirty="0"/>
              <a:t>= "https://en.wikipedia.org/w/</a:t>
            </a:r>
            <a:r>
              <a:rPr lang="en-GB" dirty="0" err="1"/>
              <a:t>index.php?title</a:t>
            </a:r>
            <a:r>
              <a:rPr lang="en-GB" dirty="0"/>
              <a:t>=List_of_Falcon_9_and_Falcon_Heavy_launches&amp;oldid=1027686922"</a:t>
            </a:r>
          </a:p>
          <a:p>
            <a:pPr>
              <a:lnSpc>
                <a:spcPct val="120000"/>
              </a:lnSpc>
              <a:spcBef>
                <a:spcPts val="1400"/>
              </a:spcBef>
            </a:pPr>
            <a:r>
              <a:rPr lang="en-GB" dirty="0" smtClean="0"/>
              <a:t># </a:t>
            </a:r>
            <a:r>
              <a:rPr lang="en-GB" dirty="0"/>
              <a:t>Send a GET request to the URL</a:t>
            </a:r>
          </a:p>
          <a:p>
            <a:pPr>
              <a:lnSpc>
                <a:spcPct val="120000"/>
              </a:lnSpc>
              <a:spcBef>
                <a:spcPts val="1400"/>
              </a:spcBef>
            </a:pPr>
            <a:r>
              <a:rPr lang="en-GB" dirty="0"/>
              <a:t>response = </a:t>
            </a:r>
            <a:r>
              <a:rPr lang="en-GB" dirty="0" err="1"/>
              <a:t>requests.get</a:t>
            </a:r>
            <a:r>
              <a:rPr lang="en-GB" dirty="0"/>
              <a:t>(</a:t>
            </a:r>
            <a:r>
              <a:rPr lang="en-GB" dirty="0" err="1"/>
              <a:t>static_url</a:t>
            </a:r>
            <a:r>
              <a:rPr lang="en-GB" dirty="0"/>
              <a:t>)</a:t>
            </a:r>
          </a:p>
          <a:p>
            <a:pPr>
              <a:lnSpc>
                <a:spcPct val="120000"/>
              </a:lnSpc>
              <a:spcBef>
                <a:spcPts val="1400"/>
              </a:spcBef>
            </a:pPr>
            <a:r>
              <a:rPr lang="en-GB" dirty="0" smtClean="0"/>
              <a:t># </a:t>
            </a:r>
            <a:r>
              <a:rPr lang="en-GB" dirty="0"/>
              <a:t>Check if the request was successful (status code 200)</a:t>
            </a:r>
          </a:p>
          <a:p>
            <a:pPr>
              <a:lnSpc>
                <a:spcPct val="120000"/>
              </a:lnSpc>
              <a:spcBef>
                <a:spcPts val="1400"/>
              </a:spcBef>
            </a:pPr>
            <a:r>
              <a:rPr lang="en-GB" dirty="0"/>
              <a:t>if </a:t>
            </a:r>
            <a:r>
              <a:rPr lang="en-GB" dirty="0" err="1"/>
              <a:t>response.status_code</a:t>
            </a:r>
            <a:r>
              <a:rPr lang="en-GB" dirty="0"/>
              <a:t> == 200:</a:t>
            </a:r>
          </a:p>
          <a:p>
            <a:pPr>
              <a:lnSpc>
                <a:spcPct val="120000"/>
              </a:lnSpc>
              <a:spcBef>
                <a:spcPts val="1400"/>
              </a:spcBef>
            </a:pPr>
            <a:r>
              <a:rPr lang="en-GB" dirty="0"/>
              <a:t>    print("Request successful")</a:t>
            </a:r>
          </a:p>
          <a:p>
            <a:pPr>
              <a:lnSpc>
                <a:spcPct val="120000"/>
              </a:lnSpc>
              <a:spcBef>
                <a:spcPts val="1400"/>
              </a:spcBef>
            </a:pPr>
            <a:r>
              <a:rPr lang="en-GB" dirty="0" smtClean="0"/>
              <a:t>    </a:t>
            </a:r>
            <a:r>
              <a:rPr lang="en-GB" dirty="0"/>
              <a:t># Create a </a:t>
            </a:r>
            <a:r>
              <a:rPr lang="en-GB" dirty="0" err="1"/>
              <a:t>BeautifulSoup</a:t>
            </a:r>
            <a:r>
              <a:rPr lang="en-GB" dirty="0"/>
              <a:t> object from the HTML content</a:t>
            </a:r>
          </a:p>
          <a:p>
            <a:pPr>
              <a:lnSpc>
                <a:spcPct val="120000"/>
              </a:lnSpc>
              <a:spcBef>
                <a:spcPts val="1400"/>
              </a:spcBef>
            </a:pPr>
            <a:r>
              <a:rPr lang="en-GB" dirty="0"/>
              <a:t>    soup = </a:t>
            </a:r>
            <a:r>
              <a:rPr lang="en-GB" dirty="0" err="1"/>
              <a:t>BeautifulSoup</a:t>
            </a:r>
            <a:r>
              <a:rPr lang="en-GB" dirty="0"/>
              <a:t>(</a:t>
            </a:r>
            <a:r>
              <a:rPr lang="en-GB" dirty="0" err="1"/>
              <a:t>response.text</a:t>
            </a:r>
            <a:r>
              <a:rPr lang="en-GB" dirty="0"/>
              <a:t>, '</a:t>
            </a:r>
            <a:r>
              <a:rPr lang="en-GB" dirty="0" err="1"/>
              <a:t>html.parser</a:t>
            </a:r>
            <a:r>
              <a:rPr lang="en-GB" dirty="0"/>
              <a:t>')</a:t>
            </a:r>
          </a:p>
          <a:p>
            <a:pPr>
              <a:lnSpc>
                <a:spcPct val="120000"/>
              </a:lnSpc>
              <a:spcBef>
                <a:spcPts val="1400"/>
              </a:spcBef>
            </a:pPr>
            <a:r>
              <a:rPr lang="en-GB" dirty="0" smtClean="0"/>
              <a:t>    </a:t>
            </a:r>
            <a:r>
              <a:rPr lang="en-GB" dirty="0"/>
              <a:t># Find all tables on the page</a:t>
            </a:r>
          </a:p>
          <a:p>
            <a:pPr>
              <a:lnSpc>
                <a:spcPct val="120000"/>
              </a:lnSpc>
              <a:spcBef>
                <a:spcPts val="1400"/>
              </a:spcBef>
            </a:pPr>
            <a:r>
              <a:rPr lang="en-GB" dirty="0"/>
              <a:t>    </a:t>
            </a:r>
            <a:r>
              <a:rPr lang="en-GB" dirty="0" err="1"/>
              <a:t>html_tables</a:t>
            </a:r>
            <a:r>
              <a:rPr lang="en-GB" dirty="0"/>
              <a:t> = </a:t>
            </a:r>
            <a:r>
              <a:rPr lang="en-GB" dirty="0" err="1"/>
              <a:t>soup.find_all</a:t>
            </a:r>
            <a:r>
              <a:rPr lang="en-GB" dirty="0"/>
              <a:t>('table', "</a:t>
            </a:r>
            <a:r>
              <a:rPr lang="en-GB" dirty="0" err="1"/>
              <a:t>wikitable</a:t>
            </a:r>
            <a:r>
              <a:rPr lang="en-GB" dirty="0"/>
              <a:t> </a:t>
            </a:r>
            <a:r>
              <a:rPr lang="en-GB" dirty="0" err="1"/>
              <a:t>plainrowheaders</a:t>
            </a:r>
            <a:r>
              <a:rPr lang="en-GB" dirty="0"/>
              <a:t> collapsible")</a:t>
            </a:r>
          </a:p>
          <a:p>
            <a:pPr>
              <a:lnSpc>
                <a:spcPct val="120000"/>
              </a:lnSpc>
              <a:spcBef>
                <a:spcPts val="1400"/>
              </a:spcBef>
            </a:pPr>
            <a:r>
              <a:rPr lang="en-GB" dirty="0" smtClean="0"/>
              <a:t>    </a:t>
            </a:r>
            <a:r>
              <a:rPr lang="en-GB" dirty="0"/>
              <a:t># Check if there are at least three tables</a:t>
            </a:r>
          </a:p>
          <a:p>
            <a:pPr>
              <a:lnSpc>
                <a:spcPct val="120000"/>
              </a:lnSpc>
              <a:spcBef>
                <a:spcPts val="1400"/>
              </a:spcBef>
            </a:pPr>
            <a:r>
              <a:rPr lang="en-GB" dirty="0"/>
              <a:t>    if </a:t>
            </a:r>
            <a:r>
              <a:rPr lang="en-GB" dirty="0" err="1"/>
              <a:t>len</a:t>
            </a:r>
            <a:r>
              <a:rPr lang="en-GB" dirty="0"/>
              <a:t>(</a:t>
            </a:r>
            <a:r>
              <a:rPr lang="en-GB" dirty="0" err="1"/>
              <a:t>html_tables</a:t>
            </a:r>
            <a:r>
              <a:rPr lang="en-GB" dirty="0"/>
              <a:t>) &gt;= 3:</a:t>
            </a:r>
          </a:p>
          <a:p>
            <a:pPr>
              <a:lnSpc>
                <a:spcPct val="120000"/>
              </a:lnSpc>
              <a:spcBef>
                <a:spcPts val="1400"/>
              </a:spcBef>
            </a:pPr>
            <a:r>
              <a:rPr lang="en-GB" dirty="0"/>
              <a:t>        # Select the third table</a:t>
            </a:r>
          </a:p>
          <a:p>
            <a:pPr>
              <a:lnSpc>
                <a:spcPct val="120000"/>
              </a:lnSpc>
              <a:spcBef>
                <a:spcPts val="1400"/>
              </a:spcBef>
            </a:pPr>
            <a:r>
              <a:rPr lang="en-GB" dirty="0"/>
              <a:t>        </a:t>
            </a:r>
            <a:r>
              <a:rPr lang="en-GB" dirty="0" err="1"/>
              <a:t>third_table</a:t>
            </a:r>
            <a:r>
              <a:rPr lang="en-GB" dirty="0"/>
              <a:t> = </a:t>
            </a:r>
            <a:r>
              <a:rPr lang="en-GB" dirty="0" err="1"/>
              <a:t>html_tables</a:t>
            </a:r>
            <a:r>
              <a:rPr lang="en-GB" dirty="0"/>
              <a:t>[2</a:t>
            </a:r>
            <a:r>
              <a:rPr lang="en-GB" dirty="0" smtClean="0"/>
              <a:t>]</a:t>
            </a:r>
            <a:endParaRPr lang="en-GB"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01858"/>
            <a:ext cx="10499275" cy="47237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GB" sz="2000" i="1" dirty="0">
                <a:latin typeface="Abadi" panose="020B0604020104020204"/>
              </a:rPr>
              <a:t>Project Background and Context:</a:t>
            </a:r>
            <a:r>
              <a:rPr lang="en-GB" sz="2000" dirty="0">
                <a:latin typeface="Abadi" panose="020B0604020104020204"/>
              </a:rPr>
              <a:t> In the realm of space exploration, understanding the intricacies of rocket launches is paramount. This project delves into the analysis of </a:t>
            </a:r>
            <a:r>
              <a:rPr lang="en-GB" sz="2000" dirty="0" err="1">
                <a:latin typeface="Abadi" panose="020B0604020104020204"/>
              </a:rPr>
              <a:t>SpaceX</a:t>
            </a:r>
            <a:r>
              <a:rPr lang="en-GB" sz="2000" dirty="0">
                <a:latin typeface="Abadi" panose="020B0604020104020204"/>
              </a:rPr>
              <a:t> launch data, seeking profound insights into the factors influencing rocket landing attempts. Utilizing data obtained from </a:t>
            </a:r>
            <a:r>
              <a:rPr lang="en-GB" sz="2000" dirty="0" err="1">
                <a:latin typeface="Abadi" panose="020B0604020104020204"/>
              </a:rPr>
              <a:t>SpaceX</a:t>
            </a:r>
            <a:r>
              <a:rPr lang="en-GB" sz="2000" dirty="0">
                <a:latin typeface="Abadi" panose="020B0604020104020204"/>
              </a:rPr>
              <a:t> REST API and web scraping of Falcon 9 launch records, the </a:t>
            </a:r>
            <a:r>
              <a:rPr lang="en-GB" sz="2000" dirty="0" err="1">
                <a:latin typeface="Abadi" panose="020B0604020104020204"/>
              </a:rPr>
              <a:t>endeavor</a:t>
            </a:r>
            <a:r>
              <a:rPr lang="en-GB" sz="2000" dirty="0">
                <a:latin typeface="Abadi" panose="020B0604020104020204"/>
              </a:rPr>
              <a:t> is set against the backdrop of the evolving space industry, where precision and predictive capabilities play a pivotal role.</a:t>
            </a:r>
          </a:p>
          <a:p>
            <a:pPr algn="just"/>
            <a:r>
              <a:rPr lang="en-GB" sz="2000" i="1" dirty="0">
                <a:latin typeface="Abadi" panose="020B0604020104020204"/>
              </a:rPr>
              <a:t>Problems Addressed:</a:t>
            </a:r>
            <a:r>
              <a:rPr lang="en-GB" sz="2000" dirty="0">
                <a:latin typeface="Abadi" panose="020B0604020104020204"/>
              </a:rPr>
              <a:t> The project seeks to address key challenges in predicting rocket landing attempts by leveraging </a:t>
            </a:r>
            <a:r>
              <a:rPr lang="en-GB" sz="2000" dirty="0" err="1">
                <a:latin typeface="Abadi" panose="020B0604020104020204"/>
              </a:rPr>
              <a:t>SpaceX</a:t>
            </a:r>
            <a:r>
              <a:rPr lang="en-GB" sz="2000" dirty="0">
                <a:latin typeface="Abadi" panose="020B0604020104020204"/>
              </a:rPr>
              <a:t> launch data. These challenges include the need for a meticulous cleaning and processing of diverse data sources, such as the </a:t>
            </a:r>
            <a:r>
              <a:rPr lang="en-GB" sz="2000" dirty="0" err="1">
                <a:latin typeface="Abadi" panose="020B0604020104020204"/>
              </a:rPr>
              <a:t>SpaceX</a:t>
            </a:r>
            <a:r>
              <a:rPr lang="en-GB" sz="2000" dirty="0">
                <a:latin typeface="Abadi" panose="020B0604020104020204"/>
              </a:rPr>
              <a:t> REST API and Wiki pages. Additionally, the project addresses the intricacies of null value handling and selective data filtering, aiming to create a refined dataset for in-depth visualization and analysis. Ultimately, the project aims to contribute valuable insights to the understanding of </a:t>
            </a:r>
            <a:r>
              <a:rPr lang="en-GB" sz="2000" dirty="0" err="1">
                <a:latin typeface="Abadi" panose="020B0604020104020204"/>
              </a:rPr>
              <a:t>SpaceX</a:t>
            </a:r>
            <a:r>
              <a:rPr lang="en-GB" sz="2000" dirty="0">
                <a:latin typeface="Abadi" panose="020B0604020104020204"/>
              </a:rPr>
              <a:t> launch patterns and the various factors influencing the success of rocket landings.</a:t>
            </a: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30813"/>
            <a:ext cx="10993203"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20000"/>
              </a:lnSpc>
              <a:spcBef>
                <a:spcPts val="1400"/>
              </a:spcBef>
              <a:buNone/>
            </a:pPr>
            <a:r>
              <a:rPr lang="en-GB" sz="2000" dirty="0">
                <a:solidFill>
                  <a:schemeClr val="accent3">
                    <a:lumMod val="25000"/>
                  </a:schemeClr>
                </a:solidFill>
                <a:latin typeface="Abadi"/>
              </a:rPr>
              <a:t>The methodology for the </a:t>
            </a:r>
            <a:r>
              <a:rPr lang="en-GB" sz="2000" dirty="0" err="1">
                <a:solidFill>
                  <a:schemeClr val="accent3">
                    <a:lumMod val="25000"/>
                  </a:schemeClr>
                </a:solidFill>
                <a:latin typeface="Abadi"/>
              </a:rPr>
              <a:t>SpaceX</a:t>
            </a:r>
            <a:r>
              <a:rPr lang="en-GB" sz="2000" dirty="0">
                <a:solidFill>
                  <a:schemeClr val="accent3">
                    <a:lumMod val="25000"/>
                  </a:schemeClr>
                </a:solidFill>
                <a:latin typeface="Abadi"/>
              </a:rPr>
              <a:t> Launch Data Analysis project involved a dual-pronged data collection strategy, encompassing the extraction of comprehensive information from the </a:t>
            </a:r>
            <a:r>
              <a:rPr lang="en-GB" sz="2000" dirty="0" err="1">
                <a:solidFill>
                  <a:schemeClr val="accent3">
                    <a:lumMod val="25000"/>
                  </a:schemeClr>
                </a:solidFill>
                <a:latin typeface="Abadi"/>
              </a:rPr>
              <a:t>SpaceX</a:t>
            </a:r>
            <a:r>
              <a:rPr lang="en-GB" sz="2000" dirty="0">
                <a:solidFill>
                  <a:schemeClr val="accent3">
                    <a:lumMod val="25000"/>
                  </a:schemeClr>
                </a:solidFill>
                <a:latin typeface="Abadi"/>
              </a:rPr>
              <a:t> REST API (/launches/past) and web scraping Falcon 9 launch records from Wiki pages. Meticulous data wrangling techniques, including JSON normalization and specialized functions for booster, </a:t>
            </a:r>
            <a:r>
              <a:rPr lang="en-GB" sz="2000" dirty="0" err="1">
                <a:solidFill>
                  <a:schemeClr val="accent3">
                    <a:lumMod val="25000"/>
                  </a:schemeClr>
                </a:solidFill>
                <a:latin typeface="Abadi"/>
              </a:rPr>
              <a:t>launchpad</a:t>
            </a:r>
            <a:r>
              <a:rPr lang="en-GB" sz="2000" dirty="0">
                <a:solidFill>
                  <a:schemeClr val="accent3">
                    <a:lumMod val="25000"/>
                  </a:schemeClr>
                </a:solidFill>
                <a:latin typeface="Abadi"/>
              </a:rPr>
              <a:t>, payload, and core data extraction, ensured the refinement of the dataset. Further processing included selective sampling of Falcon 9 launches and strategic handling of null values in critical columns. Exploratory Data Analysis (EDA) employed a combination of visualization techniques and SQL queries to uncover patterns and relationships. The project embraced interactive visual analytics with tools like Folium and </a:t>
            </a:r>
            <a:r>
              <a:rPr lang="en-GB" sz="2000" dirty="0" err="1">
                <a:solidFill>
                  <a:schemeClr val="accent3">
                    <a:lumMod val="25000"/>
                  </a:schemeClr>
                </a:solidFill>
                <a:latin typeface="Abadi"/>
              </a:rPr>
              <a:t>Plotly</a:t>
            </a:r>
            <a:r>
              <a:rPr lang="en-GB" sz="2000" dirty="0">
                <a:solidFill>
                  <a:schemeClr val="accent3">
                    <a:lumMod val="25000"/>
                  </a:schemeClr>
                </a:solidFill>
                <a:latin typeface="Abadi"/>
              </a:rPr>
              <a:t> Dash, allowing dynamic exploration. The predictive analysis phase involved building, tuning, and evaluating classification models for predicting rocket landing attempts, with a focus on </a:t>
            </a:r>
            <a:r>
              <a:rPr lang="en-GB" sz="2000" dirty="0" err="1">
                <a:solidFill>
                  <a:schemeClr val="accent3">
                    <a:lumMod val="25000"/>
                  </a:schemeClr>
                </a:solidFill>
                <a:latin typeface="Abadi"/>
              </a:rPr>
              <a:t>hyperparameter</a:t>
            </a:r>
            <a:r>
              <a:rPr lang="en-GB" sz="2000" dirty="0">
                <a:solidFill>
                  <a:schemeClr val="accent3">
                    <a:lumMod val="25000"/>
                  </a:schemeClr>
                </a:solidFill>
                <a:latin typeface="Abadi"/>
              </a:rPr>
              <a:t> optimization for optimal performance. Overall, this comprehensive methodology aimed to unveil meaningful insights into </a:t>
            </a:r>
            <a:r>
              <a:rPr lang="en-GB" sz="2000" dirty="0" err="1">
                <a:solidFill>
                  <a:schemeClr val="accent3">
                    <a:lumMod val="25000"/>
                  </a:schemeClr>
                </a:solidFill>
                <a:latin typeface="Abadi"/>
              </a:rPr>
              <a:t>SpaceX</a:t>
            </a:r>
            <a:r>
              <a:rPr lang="en-GB" sz="2000" dirty="0">
                <a:solidFill>
                  <a:schemeClr val="accent3">
                    <a:lumMod val="25000"/>
                  </a:schemeClr>
                </a:solidFill>
                <a:latin typeface="Abadi"/>
              </a:rPr>
              <a:t> launch patterns and contribute to a deeper understanding of the factors influencing rocket landing attempts.</a:t>
            </a:r>
            <a:endParaRPr lang="en-US" sz="2000" dirty="0">
              <a:solidFill>
                <a:schemeClr val="accent3">
                  <a:lumMod val="25000"/>
                </a:schemeClr>
              </a:solidFill>
              <a:latin typeface="Abadi"/>
            </a:endParaRPr>
          </a:p>
          <a:p>
            <a:pPr algn="just">
              <a:lnSpc>
                <a:spcPct val="100000"/>
              </a:lnSpc>
              <a:spcBef>
                <a:spcPts val="1400"/>
              </a:spcBef>
            </a:pPr>
            <a:endParaRPr lang="en-US" sz="2000" dirty="0">
              <a:solidFill>
                <a:schemeClr val="accent3">
                  <a:lumMod val="25000"/>
                </a:schemeClr>
              </a:solidFill>
              <a:latin typeface="Abadi"/>
            </a:endParaRPr>
          </a:p>
          <a:p>
            <a:pPr algn="just">
              <a:lnSpc>
                <a:spcPct val="100000"/>
              </a:lnSpc>
              <a:spcBef>
                <a:spcPts val="1400"/>
              </a:spcBef>
            </a:pPr>
            <a:endParaRPr lang="en-US" sz="2000" dirty="0">
              <a:solidFill>
                <a:schemeClr val="accent3">
                  <a:lumMod val="25000"/>
                </a:schemeClr>
              </a:solidFill>
              <a:latin typeface="Abadi"/>
            </a:endParaRPr>
          </a:p>
          <a:p>
            <a:pPr algn="just">
              <a:lnSpc>
                <a:spcPct val="100000"/>
              </a:lnSpc>
              <a:spcBef>
                <a:spcPts val="1400"/>
              </a:spcBef>
            </a:pPr>
            <a:endParaRPr lang="en-US" sz="2000" dirty="0">
              <a:solidFill>
                <a:schemeClr val="accent3">
                  <a:lumMod val="25000"/>
                </a:schemeClr>
              </a:solidFill>
              <a:latin typeface="Abadi"/>
            </a:endParaRPr>
          </a:p>
          <a:p>
            <a:pPr algn="just">
              <a:lnSpc>
                <a:spcPct val="100000"/>
              </a:lnSpc>
              <a:spcBef>
                <a:spcPts val="1400"/>
              </a:spcBef>
            </a:pPr>
            <a:endParaRPr lang="en-US" sz="20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48353"/>
            <a:ext cx="10515600" cy="4355023"/>
          </a:xfrm>
          <a:prstGeom prst="rect">
            <a:avLst/>
          </a:prstGeom>
        </p:spPr>
        <p:txBody>
          <a:bodyPr/>
          <a:lstStyle/>
          <a:p>
            <a:pPr marL="0" indent="0" algn="just">
              <a:lnSpc>
                <a:spcPct val="100000"/>
              </a:lnSpc>
              <a:spcBef>
                <a:spcPts val="1400"/>
              </a:spcBef>
              <a:buNone/>
            </a:pPr>
            <a:r>
              <a:rPr lang="en-GB" sz="2000" dirty="0">
                <a:latin typeface="Abadi" panose="020B0604020104020204"/>
              </a:rPr>
              <a:t>The data collection process for the </a:t>
            </a:r>
            <a:r>
              <a:rPr lang="en-GB" sz="2000" dirty="0" err="1">
                <a:latin typeface="Abadi" panose="020B0604020104020204"/>
              </a:rPr>
              <a:t>SpaceX</a:t>
            </a:r>
            <a:r>
              <a:rPr lang="en-GB" sz="2000" dirty="0">
                <a:latin typeface="Abadi" panose="020B0604020104020204"/>
              </a:rPr>
              <a:t> Launch Data Analysis project was orchestrated through a dual approach. Firstly, leveraging the </a:t>
            </a:r>
            <a:r>
              <a:rPr lang="en-GB" sz="2000" dirty="0" err="1">
                <a:latin typeface="Abadi" panose="020B0604020104020204"/>
              </a:rPr>
              <a:t>SpaceX</a:t>
            </a:r>
            <a:r>
              <a:rPr lang="en-GB" sz="2000" dirty="0">
                <a:latin typeface="Abadi" panose="020B0604020104020204"/>
              </a:rPr>
              <a:t> REST API (/launches/past), a systematic series of GET requests were executed, authenticating the API, targeting the specific endpoint, and handling JSON responses. Complementary to this, Falcon 9 launch records were extracted via web scraping from Wiki pages, involving HTML parsing and meticulous data extraction from tables. The subsequent integration of API and web-scraped data ensured a unified dataset. Throughout these processes, rigorous documentation practices were maintained, encompassing API details and scraping procedures, alongside validation steps to ensure data integrity. Flowcharts visually articulate the sequential steps, highlighting the systematic nature of the process and ensuring transparency and replicability.</a:t>
            </a:r>
            <a:endParaRPr lang="en-US" sz="2000" dirty="0">
              <a:latin typeface="Abadi" panose="020B060402010402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9</a:t>
            </a:fld>
            <a:endParaRPr lang="en-US"/>
          </a:p>
        </p:txBody>
      </p:sp>
      <p:pic>
        <p:nvPicPr>
          <p:cNvPr id="2" name="Picture 1"/>
          <p:cNvPicPr>
            <a:picLocks noChangeAspect="1"/>
          </p:cNvPicPr>
          <p:nvPr/>
        </p:nvPicPr>
        <p:blipFill>
          <a:blip r:embed="rId3"/>
          <a:stretch>
            <a:fillRect/>
          </a:stretch>
        </p:blipFill>
        <p:spPr>
          <a:xfrm>
            <a:off x="343652" y="1414660"/>
            <a:ext cx="11729528" cy="5311604"/>
          </a:xfrm>
          <a:prstGeom prst="rect">
            <a:avLst/>
          </a:prstGeom>
        </p:spPr>
      </p:pic>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http://www.w3.org/XML/1998/namespace"/>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http://purl.org/dc/terms/"/>
    <ds:schemaRef ds:uri="f80a141d-92ca-4d3d-9308-f7e7b1d44ce8"/>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234</TotalTime>
  <Words>1249</Words>
  <Application>Microsoft Office PowerPoint</Application>
  <PresentationFormat>Widescreen</PresentationFormat>
  <Paragraphs>119</Paragraphs>
  <Slides>38</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Abadi</vt:lpstr>
      <vt:lpstr>Arial</vt:lpstr>
      <vt:lpstr>Calibri</vt:lpstr>
      <vt:lpstr>Calibri Light</vt:lpstr>
      <vt:lpstr>IBM Plex Mono SemiBold</vt:lpstr>
      <vt:lpstr>SF Pro</vt:lpstr>
      <vt:lpstr>Tahoma</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USER</cp:lastModifiedBy>
  <cp:revision>240</cp:revision>
  <dcterms:created xsi:type="dcterms:W3CDTF">2021-04-29T18:58:34Z</dcterms:created>
  <dcterms:modified xsi:type="dcterms:W3CDTF">2023-11-22T15:54:46Z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